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274" r:id="rId3"/>
    <p:sldId id="475" r:id="rId4"/>
    <p:sldId id="399" r:id="rId5"/>
    <p:sldId id="492" r:id="rId6"/>
    <p:sldId id="493" r:id="rId7"/>
    <p:sldId id="580" r:id="rId8"/>
    <p:sldId id="582" r:id="rId9"/>
    <p:sldId id="598" r:id="rId10"/>
    <p:sldId id="576" r:id="rId11"/>
    <p:sldId id="592" r:id="rId12"/>
    <p:sldId id="602" r:id="rId13"/>
    <p:sldId id="603" r:id="rId14"/>
    <p:sldId id="584" r:id="rId15"/>
    <p:sldId id="585" r:id="rId16"/>
    <p:sldId id="604" r:id="rId17"/>
    <p:sldId id="587" r:id="rId18"/>
    <p:sldId id="590" r:id="rId19"/>
    <p:sldId id="596" r:id="rId20"/>
    <p:sldId id="597" r:id="rId21"/>
    <p:sldId id="498" r:id="rId22"/>
    <p:sldId id="536" r:id="rId23"/>
    <p:sldId id="578" r:id="rId24"/>
    <p:sldId id="586" r:id="rId25"/>
    <p:sldId id="588" r:id="rId26"/>
    <p:sldId id="599" r:id="rId27"/>
    <p:sldId id="600" r:id="rId28"/>
    <p:sldId id="601" r:id="rId29"/>
    <p:sldId id="349" r:id="rId30"/>
    <p:sldId id="527" r:id="rId31"/>
    <p:sldId id="352" r:id="rId32"/>
    <p:sldId id="528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75"/>
            <p14:sldId id="399"/>
          </p14:sldIdLst>
        </p14:section>
        <p14:section name="CSS Transitions" id="{A6A7EE84-4889-4E2F-B4D4-C01583BD3FE9}">
          <p14:sldIdLst>
            <p14:sldId id="492"/>
            <p14:sldId id="493"/>
            <p14:sldId id="580"/>
            <p14:sldId id="582"/>
            <p14:sldId id="598"/>
            <p14:sldId id="576"/>
            <p14:sldId id="592"/>
            <p14:sldId id="602"/>
            <p14:sldId id="603"/>
            <p14:sldId id="584"/>
            <p14:sldId id="585"/>
            <p14:sldId id="604"/>
            <p14:sldId id="587"/>
            <p14:sldId id="590"/>
            <p14:sldId id="596"/>
            <p14:sldId id="597"/>
          </p14:sldIdLst>
        </p14:section>
        <p14:section name="CSS Animations" id="{17E8888F-5016-4C23-BF74-F2BB096F18E1}">
          <p14:sldIdLst>
            <p14:sldId id="498"/>
            <p14:sldId id="536"/>
            <p14:sldId id="578"/>
            <p14:sldId id="586"/>
            <p14:sldId id="588"/>
            <p14:sldId id="599"/>
            <p14:sldId id="600"/>
            <p14:sldId id="601"/>
          </p14:sldIdLst>
        </p14:section>
        <p14:section name="Conclusion" id="{10E03AB1-9AA8-4E86-9A64-D741901E50A2}">
          <p14:sldIdLst>
            <p14:sldId id="349"/>
            <p14:sldId id="527"/>
            <p14:sldId id="352"/>
            <p14:sldId id="5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3CD60"/>
    <a:srgbClr val="FDFFFF"/>
    <a:srgbClr val="FFF0D9"/>
    <a:srgbClr val="FFA72A"/>
    <a:srgbClr val="F0F5FA"/>
    <a:srgbClr val="1A8AFA"/>
    <a:srgbClr val="0097CC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5280" autoAdjust="0"/>
  </p:normalViewPr>
  <p:slideViewPr>
    <p:cSldViewPr>
      <p:cViewPr varScale="1">
        <p:scale>
          <a:sx n="79" d="100"/>
          <a:sy n="79" d="100"/>
        </p:scale>
        <p:origin x="773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15-Mar-17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15-Mar-17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395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51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15-Mar-17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15-Mar-17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10782054/what-does-the-tilde-squiggle-twiddle-css-selector-mea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4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web-fundamentals-html5" TargetMode="External"/><Relationship Id="rId21" Type="http://schemas.openxmlformats.org/officeDocument/2006/relationships/image" Target="../media/image48.png"/><Relationship Id="rId7" Type="http://schemas.openxmlformats.org/officeDocument/2006/relationships/image" Target="../media/image41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infragistic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9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838200"/>
            <a:ext cx="8382000" cy="1154847"/>
          </a:xfrm>
        </p:spPr>
        <p:txBody>
          <a:bodyPr anchor="ctr" anchorCtr="0">
            <a:normAutofit fontScale="90000"/>
          </a:bodyPr>
          <a:lstStyle/>
          <a:p>
            <a:r>
              <a:rPr lang="en-US" dirty="0"/>
              <a:t>CSS Transitions and Animations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16661" y="3837061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5" name="Subtitle 5"/>
          <p:cNvSpPr>
            <a:spLocks noGrp="1"/>
          </p:cNvSpPr>
          <p:nvPr>
            <p:ph type="subTitle" idx="1"/>
          </p:nvPr>
        </p:nvSpPr>
        <p:spPr>
          <a:xfrm>
            <a:off x="3275012" y="1981199"/>
            <a:ext cx="8382000" cy="869107"/>
          </a:xfrm>
        </p:spPr>
        <p:txBody>
          <a:bodyPr anchor="ctr" anchorCtr="0">
            <a:normAutofit/>
          </a:bodyPr>
          <a:lstStyle/>
          <a:p>
            <a:r>
              <a:rPr lang="en-US" sz="3600" dirty="0"/>
              <a:t>Beautiful Effects with CSS</a:t>
            </a:r>
          </a:p>
        </p:txBody>
      </p:sp>
      <p:sp>
        <p:nvSpPr>
          <p:cNvPr id="29" name="TextBox 28"/>
          <p:cNvSpPr txBox="1"/>
          <p:nvPr/>
        </p:nvSpPr>
        <p:spPr>
          <a:xfrm rot="1257563">
            <a:off x="4586484" y="3658849"/>
            <a:ext cx="2490201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 Transitions and Animations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6523" y="4081115"/>
            <a:ext cx="4462659" cy="214597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" name="Picture 2" descr="Резултат с изображение за animation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6042">
            <a:off x="8969760" y="2853377"/>
            <a:ext cx="2176276" cy="196736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Kitchen Design CSS (Effect 1)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4500" y="1524000"/>
            <a:ext cx="6651512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.effect-1 p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opacity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.effect-1 p:hover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opacity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0.8;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358" y="4171928"/>
            <a:ext cx="2037254" cy="1924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358" y="1440510"/>
            <a:ext cx="2037254" cy="1988490"/>
          </a:xfrm>
          <a:prstGeom prst="rect">
            <a:avLst/>
          </a:prstGeom>
        </p:spPr>
      </p:pic>
      <p:sp>
        <p:nvSpPr>
          <p:cNvPr id="8" name="Arrow: Down 7"/>
          <p:cNvSpPr/>
          <p:nvPr/>
        </p:nvSpPr>
        <p:spPr>
          <a:xfrm>
            <a:off x="9533485" y="3581400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9958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Kitchen Design CSS (Effect 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4500" y="1524000"/>
            <a:ext cx="7337312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.effect-2 img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margin-left 1.2s;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.effect-2:hover img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.effect-2 p:hover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rrow: Down 7"/>
          <p:cNvSpPr/>
          <p:nvPr/>
        </p:nvSpPr>
        <p:spPr>
          <a:xfrm>
            <a:off x="9557438" y="3598679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64" y="1447800"/>
            <a:ext cx="2008038" cy="19917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522" y="4187959"/>
            <a:ext cx="1989780" cy="192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44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Kitchen Design CSS (Effect 3)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64" y="1447800"/>
            <a:ext cx="2015888" cy="1957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757" y="4171717"/>
            <a:ext cx="2012396" cy="1824843"/>
          </a:xfrm>
          <a:prstGeom prst="rect">
            <a:avLst/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14500" y="1524000"/>
            <a:ext cx="7337312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.effect-3 p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margin-left 0.7s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.effect-3:hover p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rrow: Down 12"/>
          <p:cNvSpPr/>
          <p:nvPr/>
        </p:nvSpPr>
        <p:spPr>
          <a:xfrm>
            <a:off x="9570708" y="3570238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29518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 Trainers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an HTML file + CSS</a:t>
            </a:r>
          </a:p>
          <a:p>
            <a:pPr lvl="1"/>
            <a:r>
              <a:rPr lang="en-US" dirty="0"/>
              <a:t>Write the missing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transitions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66" y="2667000"/>
            <a:ext cx="5486715" cy="35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2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Sport Trainers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7412" y="1143000"/>
            <a:ext cx="490980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0.7s;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.box:hover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padding-left: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7413" y="3907810"/>
            <a:ext cx="490980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.box:before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0.45s;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.box:hover:before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-300px;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150" y="1692454"/>
            <a:ext cx="5511262" cy="1402202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150" y="5383302"/>
            <a:ext cx="2096662" cy="1017498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149" y="3962400"/>
            <a:ext cx="4090737" cy="1143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13" name="Arrow: Right 12"/>
          <p:cNvSpPr/>
          <p:nvPr/>
        </p:nvSpPr>
        <p:spPr>
          <a:xfrm>
            <a:off x="8685212" y="5210185"/>
            <a:ext cx="1371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2471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Sport Trainers CSS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7412" y="1279029"/>
            <a:ext cx="49098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0.45s;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.menu:hover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left: 0;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7413" y="3507700"/>
            <a:ext cx="49098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li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0.3s;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li a:hover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padding-left: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981" y="1143000"/>
            <a:ext cx="1467829" cy="1921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49" y="3907810"/>
            <a:ext cx="2237893" cy="2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8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Church Gallery</a:t>
            </a:r>
            <a:endParaRPr lang="en-GB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412" y="1424478"/>
            <a:ext cx="5598000" cy="4827169"/>
          </a:xfrm>
        </p:spPr>
      </p:pic>
      <p:sp>
        <p:nvSpPr>
          <p:cNvPr id="8" name="Content Placeholder 11"/>
          <p:cNvSpPr txBox="1">
            <a:spLocks/>
          </p:cNvSpPr>
          <p:nvPr/>
        </p:nvSpPr>
        <p:spPr>
          <a:xfrm>
            <a:off x="190413" y="1151121"/>
            <a:ext cx="52181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are given an HTML file + CSS styles</a:t>
            </a:r>
          </a:p>
          <a:p>
            <a:pPr lvl="1"/>
            <a:r>
              <a:rPr lang="en-US" dirty="0"/>
              <a:t>Write the missing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CSS and CSS transitions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77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Church Gallery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144817"/>
            <a:ext cx="6477000" cy="55245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font-family:Avenir,Arial,sans-serif;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text-align: center; color:#000}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#church-container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overflow: hidden;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max-width: 1000px;}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#church-container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input[type="radio"]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display:none;}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75390" y="1144817"/>
            <a:ext cx="5138822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#church-container label img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clear: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border-right:40px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#111;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#church-container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label:hover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361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Church Gallery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5337" y="1144817"/>
            <a:ext cx="6172200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90%;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240px;}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 figure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 scale(0.8);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transition: 0.5s all linear;</a:t>
            </a:r>
            <a:endParaRPr lang="en-GB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 figure img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600px;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border-radius:20px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04012" y="1144817"/>
            <a:ext cx="5288869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 figure figcaption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rgba(0,0,0,.6);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1.6rem;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1.4;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656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Church Gallery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592282"/>
            <a:ext cx="105156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#florence:checked~#churches #florence-fig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#altenberger:checked~#churches #altenberger-fig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#saint-michel:checked~#churches #saint-michel-fig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#moscow:checked~#churches #moscow-fig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opacity: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transform: scale(1);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4538" y="6259021"/>
            <a:ext cx="11009400" cy="396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hlinkClick r:id="rId2"/>
              </a:rPr>
              <a:t>http://stackoverflow.com/questions/10782054/what-does-the-tilde-squiggle-twiddle-css-selector-mean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271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Transitions</a:t>
            </a:r>
          </a:p>
          <a:p>
            <a:pPr marL="622300" lvl="1" indent="-319088"/>
            <a:r>
              <a:rPr lang="en-US" dirty="0"/>
              <a:t>Delay, duration, property, timing-function</a:t>
            </a:r>
          </a:p>
          <a:p>
            <a:pPr marL="622300" lvl="1" indent="-319088"/>
            <a:r>
              <a:rPr lang="en-US" dirty="0"/>
              <a:t>Sugar syntaxes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dirty="0"/>
              <a:t>CSS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Animations</a:t>
            </a:r>
          </a:p>
          <a:p>
            <a:pPr marL="622300" lvl="1" indent="-357188"/>
            <a:r>
              <a:rPr lang="en-US" dirty="0"/>
              <a:t>Delay, direction, duration</a:t>
            </a:r>
          </a:p>
          <a:p>
            <a:pPr marL="622300" lvl="1" indent="-357188"/>
            <a:r>
              <a:rPr lang="en-US" dirty="0"/>
              <a:t>Iteration-count, name,</a:t>
            </a:r>
            <a:br>
              <a:rPr lang="en-US" dirty="0"/>
            </a:br>
            <a:r>
              <a:rPr lang="en-US" dirty="0"/>
              <a:t>play-state,  timing-function</a:t>
            </a:r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12" y="2514600"/>
            <a:ext cx="2776948" cy="3580674"/>
          </a:xfrm>
          <a:prstGeom prst="rect">
            <a:avLst/>
          </a:prstGeom>
        </p:spPr>
      </p:pic>
      <p:pic>
        <p:nvPicPr>
          <p:cNvPr id="1026" name="Picture 2" descr="Резултат с изображение за anim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6042">
            <a:off x="6549867" y="2463671"/>
            <a:ext cx="18573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cs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8581">
            <a:off x="10325343" y="1729923"/>
            <a:ext cx="1259505" cy="125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212" y="4435280"/>
            <a:ext cx="1524132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2812" y="5635616"/>
            <a:ext cx="10363200" cy="820600"/>
          </a:xfrm>
        </p:spPr>
        <p:txBody>
          <a:bodyPr/>
          <a:lstStyle/>
          <a:p>
            <a:r>
              <a:rPr lang="en-US" dirty="0"/>
              <a:t>CSS Animations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48" y="2140496"/>
            <a:ext cx="4929928" cy="2577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48" y="2140496"/>
            <a:ext cx="4929928" cy="25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59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5257800"/>
            <a:ext cx="11734800" cy="1311276"/>
          </a:xfrm>
        </p:spPr>
        <p:txBody>
          <a:bodyPr/>
          <a:lstStyle/>
          <a:p>
            <a:r>
              <a:rPr lang="en-US" dirty="0"/>
              <a:t>Shorthand syntax:</a:t>
            </a:r>
            <a:endParaRPr lang="en-GB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 Animations Syntax</a:t>
            </a:r>
            <a:endParaRPr lang="en-GB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80656" y="5908357"/>
            <a:ext cx="1082395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animation: example 1s 2s 3 alternate backwards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04456" y="1088172"/>
            <a:ext cx="108966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.example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animation-name: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animation-duration: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1.5s;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/* or: Xms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animation-timing-function: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ease-out;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/*or:ease, ease-in, ease-in-out,linear*/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animation-delay: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0s; /* or: Xms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animation-direction: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alternate; /* or: normal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animation-iteration-count: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animation-fill-mode: none;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or: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backwards, both, forwards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animation-play-state: running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 /* </a:t>
            </a:r>
            <a:r>
              <a:rPr lang="en-GB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paused, running, running </a:t>
            </a:r>
            <a:r>
              <a:rPr lang="en-GB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820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Animations Syntax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143" y="1295400"/>
            <a:ext cx="11291321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@keyframes example{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0%{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 scale(.3);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red;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100%;}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50%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orange;}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100%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transform: scale(1.5);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yellow;}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1752213"/>
            <a:ext cx="39814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98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79" y="2432240"/>
            <a:ext cx="7893934" cy="41910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Scroll Animation</a:t>
            </a:r>
            <a:endParaRPr lang="en-GB" dirty="0"/>
          </a:p>
        </p:txBody>
      </p:sp>
      <p:sp>
        <p:nvSpPr>
          <p:cNvPr id="7" name="Content Placeholder 11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are given the html file</a:t>
            </a:r>
          </a:p>
          <a:p>
            <a:pPr lvl="1"/>
            <a:r>
              <a:rPr lang="en-US" dirty="0"/>
              <a:t>Write the missing CSS 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6725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7012" y="1243053"/>
            <a:ext cx="6324600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font-family:'Open Sans',sans-serif;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400;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#efefef;}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strong, b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font-weight: 600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h1,h2,h3,h4,h5,h6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{font-weight:300;}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i.fa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color:#333;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box-sizing:border-box;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27812" y="1243053"/>
            <a:ext cx="5288869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.cf:before,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.cf:after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"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.cf:after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clear: both;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.main-container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max-width: 1000px;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margin:25px auto 25px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471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676400"/>
            <a:ext cx="63246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.container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transition:all 900ms linear;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transform:translate(-100px,0px);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80212" y="1676400"/>
            <a:ext cx="5215022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.animation-element.slide-left.in-view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transform:translate(0px, 0px);}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.animation-element.slide-left.testimonial:hover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transform:scale(1.1,1.1);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z-index: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393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8390" y="1847939"/>
            <a:ext cx="5367422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47%;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1.5% 3% 1.5%;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#F5F5F5;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box-shadow:0 1px 1px 0  rgba(0,0,0,0.2);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solid 1px #EAEAEA;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70612" y="1847939"/>
            <a:ext cx="5395800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.animation-element.slide-left.testimonial:nth-of-type(odd)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48.5%;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1.5% 3.0%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.animation-element.slide-left.testimonial:nth-of-type(even)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48.5%;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3.0% 1.5%;}</a:t>
            </a:r>
            <a:endParaRPr lang="en-GB" sz="25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49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0770" y="1447800"/>
            <a:ext cx="4834022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.header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10px;}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.left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15px;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.right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408612" y="1469571"/>
            <a:ext cx="6477000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img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65px;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box-shadow:0 1px 3px rgba(51, 51,51,0.5);}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.content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4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CSS transitions </a:t>
            </a:r>
            <a:r>
              <a:rPr lang="en-GB" dirty="0"/>
              <a:t>change slowly properties: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CSS animations </a:t>
            </a:r>
            <a:r>
              <a:rPr lang="en-GB" dirty="0"/>
              <a:t>provide sequence of changes: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722" y="4392685"/>
            <a:ext cx="2458502" cy="18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606424" y="1852524"/>
            <a:ext cx="6859588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transition: all ease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46372" y="3959235"/>
            <a:ext cx="8444754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animation: circle 1s 2s 3 alternate backwards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66556" y="4615696"/>
            <a:ext cx="8423456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@keyframes circle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0%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 scale(.3);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red;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100%; }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4550829"/>
            <a:ext cx="2041843" cy="1914838"/>
          </a:xfrm>
          <a:prstGeom prst="rect">
            <a:avLst/>
          </a:prstGeom>
        </p:spPr>
      </p:pic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7466012" y="1852524"/>
            <a:ext cx="4113212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div: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hover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Transitions </a:t>
            </a:r>
            <a:r>
              <a:rPr lang="en-US"/>
              <a:t>and Animations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200403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#html-softuni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1899" y="3505200"/>
            <a:ext cx="6085027" cy="21290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9192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5562600"/>
            <a:ext cx="7924800" cy="820600"/>
          </a:xfrm>
        </p:spPr>
        <p:txBody>
          <a:bodyPr/>
          <a:lstStyle/>
          <a:p>
            <a:r>
              <a:rPr lang="en-US" dirty="0"/>
              <a:t>CSS Transitions</a:t>
            </a:r>
          </a:p>
        </p:txBody>
      </p:sp>
      <p:pic>
        <p:nvPicPr>
          <p:cNvPr id="5" name="Picture 2" descr="https://puu.sh/uJZ2V/acc43e0e5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26" y="1428670"/>
            <a:ext cx="6997771" cy="377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920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transitions </a:t>
            </a:r>
            <a:r>
              <a:rPr lang="en-US" noProof="1"/>
              <a:t>animate elements when changing CSS properties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:hover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:focus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:active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:target</a:t>
            </a:r>
          </a:p>
          <a:p>
            <a:r>
              <a:rPr lang="en-US" noProof="1"/>
              <a:t>Transition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syntax</a:t>
            </a:r>
            <a:r>
              <a:rPr lang="en-US" noProof="1"/>
              <a:t>:</a:t>
            </a:r>
          </a:p>
          <a:p>
            <a:endParaRPr lang="en-US" noProof="1"/>
          </a:p>
          <a:p>
            <a:endParaRPr lang="en-US" noProof="1"/>
          </a:p>
          <a:p>
            <a:pPr>
              <a:spcBef>
                <a:spcPts val="3000"/>
              </a:spcBef>
            </a:pPr>
            <a:r>
              <a:rPr lang="en-US" noProof="1"/>
              <a:t>Transition</a:t>
            </a:r>
            <a:br>
              <a:rPr lang="en-US" noProof="1"/>
            </a:b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example</a:t>
            </a:r>
            <a:r>
              <a:rPr lang="en-US" noProof="1"/>
              <a:t>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CSS Transition?</a:t>
            </a:r>
            <a:endParaRPr lang="en-GB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1036" y="3213990"/>
            <a:ext cx="10823576" cy="133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[property][duration][timing-function][delay]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9949547" y="2532630"/>
            <a:ext cx="1555065" cy="603624"/>
          </a:xfrm>
          <a:prstGeom prst="wedgeRoundRectCallout">
            <a:avLst>
              <a:gd name="adj1" fmla="val -24659"/>
              <a:gd name="adj2" fmla="val 1302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Optional</a:t>
            </a:r>
            <a:endParaRPr lang="bg-BG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8151812" y="4939605"/>
            <a:ext cx="3352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hover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8077970" y="2532629"/>
            <a:ext cx="1597842" cy="603625"/>
          </a:xfrm>
          <a:prstGeom prst="wedgeRoundRectCallout">
            <a:avLst>
              <a:gd name="adj1" fmla="val -51418"/>
              <a:gd name="adj2" fmla="val 1335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Optional</a:t>
            </a:r>
            <a:endParaRPr lang="bg-BG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6094412" y="2532629"/>
            <a:ext cx="1673587" cy="603625"/>
          </a:xfrm>
          <a:prstGeom prst="wedgeRoundRectCallout">
            <a:avLst>
              <a:gd name="adj1" fmla="val -45675"/>
              <a:gd name="adj2" fmla="val 1338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Required</a:t>
            </a:r>
            <a:endParaRPr lang="bg-BG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4113212" y="2532629"/>
            <a:ext cx="1673587" cy="603625"/>
          </a:xfrm>
          <a:prstGeom prst="wedgeRoundRectCallout">
            <a:avLst>
              <a:gd name="adj1" fmla="val -43398"/>
              <a:gd name="adj2" fmla="val 1275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Required</a:t>
            </a:r>
            <a:endParaRPr lang="bg-BG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2833601" y="4939605"/>
            <a:ext cx="493439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width 2s;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100" name="Picture 4" descr="https://puu.sh/uK3uQ/b709f80ea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32" y="4285224"/>
            <a:ext cx="321945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0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18" grpId="0" animBg="1"/>
      <p:bldP spid="16" grpId="0" animBg="1"/>
      <p:bldP spid="17" grpId="0" animBg="1"/>
      <p:bldP spid="15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Button Transition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2414" y="1143000"/>
            <a:ext cx="10943998" cy="52322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.btn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rgb(28, 184, 65);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 border-radius: 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0.5s linear 0s;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.btn:hover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#589ffd;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387" y="3124200"/>
            <a:ext cx="5857875" cy="484276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25067" y="1390650"/>
            <a:ext cx="4308095" cy="12464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Button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2050" name="Picture 2" descr="https://puu.sh/uJZ2V/acc43e0e5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097" y="3810000"/>
            <a:ext cx="434506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87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Timing function </a:t>
            </a:r>
            <a:r>
              <a:rPr lang="en-US" dirty="0"/>
              <a:t>defines how the transitions speed changes over the time (e.g. start fast, end slow)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Transition Timing Function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84215" y="2438400"/>
            <a:ext cx="10820398" cy="17962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#div1 {</a:t>
            </a:r>
          </a:p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  transition-timing-function: </a:t>
            </a:r>
          </a:p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   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linear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ease-in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ease-out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ease-in-out</a:t>
            </a:r>
            <a:r>
              <a:rPr lang="en-GB" sz="2800" dirty="0">
                <a:solidFill>
                  <a:srgbClr val="FBEEDC"/>
                </a:solidFill>
              </a:rPr>
              <a:t> </a:t>
            </a:r>
          </a:p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15" name="Text Placeholder 6"/>
          <p:cNvSpPr txBox="1">
            <a:spLocks/>
          </p:cNvSpPr>
          <p:nvPr/>
        </p:nvSpPr>
        <p:spPr>
          <a:xfrm>
            <a:off x="874712" y="8344940"/>
            <a:ext cx="96774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#div4 {transition-timing-function: ease-out;}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84215" y="4495800"/>
            <a:ext cx="1082039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.btn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>
                <a:solidFill>
                  <a:srgbClr val="FBEEDC"/>
                </a:solidFill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2s ease;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146" name="Picture 2" descr="https://puu.sh/uK3Hm/56fc691f1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544" y="3962400"/>
            <a:ext cx="4383518" cy="21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38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459" y="990600"/>
            <a:ext cx="11804822" cy="5570355"/>
          </a:xfrm>
        </p:spPr>
        <p:txBody>
          <a:bodyPr/>
          <a:lstStyle/>
          <a:p>
            <a:r>
              <a:rPr lang="en-US" dirty="0"/>
              <a:t>Transform: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skewX</a:t>
            </a:r>
            <a:r>
              <a:rPr lang="en-US" noProof="1"/>
              <a:t> (deg),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skewY</a:t>
            </a:r>
            <a:r>
              <a:rPr lang="en-US" noProof="1"/>
              <a:t>(deg)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Transform: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scale</a:t>
            </a:r>
          </a:p>
          <a:p>
            <a:endParaRPr lang="en-US" dirty="0"/>
          </a:p>
          <a:p>
            <a:r>
              <a:rPr lang="en-US" dirty="0"/>
              <a:t>Transform: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rotate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Transform: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translate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Transform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1" y="1732746"/>
            <a:ext cx="533379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transform:skewY(20deg);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2624" y="3124200"/>
            <a:ext cx="5335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transform:scaleX(1.2);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2624" y="4552146"/>
            <a:ext cx="5335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transform:rotateX(-20deg);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2624" y="5923746"/>
            <a:ext cx="5335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transform:translateX(30%);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1406261"/>
            <a:ext cx="1794949" cy="15665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1397531"/>
            <a:ext cx="1710847" cy="1575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584" y="3158861"/>
            <a:ext cx="1663908" cy="1409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4800600"/>
            <a:ext cx="2590540" cy="16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01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an HTML file + CSS styles (unfinished)</a:t>
            </a:r>
          </a:p>
          <a:p>
            <a:pPr lvl="1"/>
            <a:r>
              <a:rPr lang="en-US" dirty="0"/>
              <a:t>Write the missing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transitions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Kitchens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2746982"/>
            <a:ext cx="7162800" cy="350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06796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9251</TotalTime>
  <Words>1826</Words>
  <Application>Microsoft Office PowerPoint</Application>
  <PresentationFormat>Custom</PresentationFormat>
  <Paragraphs>383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CSS Transitions and Animations</vt:lpstr>
      <vt:lpstr>Table of Contents</vt:lpstr>
      <vt:lpstr>Have a Question?</vt:lpstr>
      <vt:lpstr>CSS Transitions</vt:lpstr>
      <vt:lpstr>What is CSS Transition?</vt:lpstr>
      <vt:lpstr>Problem: Button Transition</vt:lpstr>
      <vt:lpstr>Transition Timing Function</vt:lpstr>
      <vt:lpstr>CSS Transform</vt:lpstr>
      <vt:lpstr>Problem: Kitchens Design</vt:lpstr>
      <vt:lpstr>Solution: Kitchen Design CSS (Effect 1)</vt:lpstr>
      <vt:lpstr>Solution: Kitchen Design CSS (Effect 2)</vt:lpstr>
      <vt:lpstr>Solution: Kitchen Design CSS (Effect 3)</vt:lpstr>
      <vt:lpstr>Sport Trainers</vt:lpstr>
      <vt:lpstr>Solution: Sport Trainers CSS</vt:lpstr>
      <vt:lpstr>Solution: Sport Trainers CSS (2)</vt:lpstr>
      <vt:lpstr>Problem: Church Gallery</vt:lpstr>
      <vt:lpstr>Solution: Church Gallery CSS</vt:lpstr>
      <vt:lpstr>Solution: Church Gallery CSS</vt:lpstr>
      <vt:lpstr>Solution: Church Gallery CSS</vt:lpstr>
      <vt:lpstr>CSS Animations</vt:lpstr>
      <vt:lpstr>CSS Animations Syntax</vt:lpstr>
      <vt:lpstr>CSS Animations Syntax</vt:lpstr>
      <vt:lpstr>Problem: Scroll Animation</vt:lpstr>
      <vt:lpstr>Solution: Scroll Animation CSS</vt:lpstr>
      <vt:lpstr>Solution: Scroll Animation CSS</vt:lpstr>
      <vt:lpstr>Solution: Scroll Animation CSS</vt:lpstr>
      <vt:lpstr>Solution: Scroll Animation CSS</vt:lpstr>
      <vt:lpstr>Summary</vt:lpstr>
      <vt:lpstr>CSS Transitions and Animations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Transitions and Animations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Svetlin Nakov</cp:lastModifiedBy>
  <cp:revision>678</cp:revision>
  <dcterms:created xsi:type="dcterms:W3CDTF">2014-01-02T17:00:34Z</dcterms:created>
  <dcterms:modified xsi:type="dcterms:W3CDTF">2017-03-15T16:10:33Z</dcterms:modified>
  <cp:category>HTML, CSS, 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